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4"/>
  </p:notesMasterIdLst>
  <p:sldIdLst>
    <p:sldId id="256" r:id="rId2"/>
    <p:sldId id="257" r:id="rId3"/>
    <p:sldId id="303" r:id="rId4"/>
    <p:sldId id="321" r:id="rId5"/>
    <p:sldId id="271" r:id="rId6"/>
    <p:sldId id="294" r:id="rId7"/>
    <p:sldId id="295" r:id="rId8"/>
    <p:sldId id="261" r:id="rId9"/>
    <p:sldId id="312" r:id="rId10"/>
    <p:sldId id="323" r:id="rId11"/>
    <p:sldId id="313" r:id="rId12"/>
    <p:sldId id="322" r:id="rId13"/>
    <p:sldId id="314" r:id="rId14"/>
    <p:sldId id="324" r:id="rId15"/>
    <p:sldId id="325" r:id="rId16"/>
    <p:sldId id="315" r:id="rId17"/>
    <p:sldId id="318" r:id="rId18"/>
    <p:sldId id="317" r:id="rId19"/>
    <p:sldId id="319" r:id="rId20"/>
    <p:sldId id="316" r:id="rId21"/>
    <p:sldId id="320" r:id="rId22"/>
    <p:sldId id="266" r:id="rId23"/>
  </p:sldIdLst>
  <p:sldSz cx="9144000" cy="6858000" type="screen4x3"/>
  <p:notesSz cx="6858000" cy="9144000"/>
  <p:embeddedFontLst>
    <p:embeddedFont>
      <p:font typeface="Arial Black" panose="020B0A04020102020204" pitchFamily="34" charset="0"/>
      <p:bold r:id="rId25"/>
    </p:embeddedFont>
    <p:embeddedFont>
      <p:font typeface="Calibri" panose="020F0502020204030204" pitchFamily="34" charset="0"/>
      <p:regular r:id="rId26"/>
      <p:bold r:id="rId27"/>
      <p:italic r:id="rId28"/>
      <p:boldItalic r:id="rId29"/>
    </p:embeddedFont>
    <p:embeddedFont>
      <p:font typeface="Tahoma" panose="020B0604030504040204" pitchFamily="3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36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5852" autoAdjust="0"/>
  </p:normalViewPr>
  <p:slideViewPr>
    <p:cSldViewPr snapToGrid="0">
      <p:cViewPr varScale="1">
        <p:scale>
          <a:sx n="99" d="100"/>
          <a:sy n="99" d="100"/>
        </p:scale>
        <p:origin x="1022" y="72"/>
      </p:cViewPr>
      <p:guideLst/>
    </p:cSldViewPr>
  </p:slideViewPr>
  <p:outlineViewPr>
    <p:cViewPr>
      <p:scale>
        <a:sx n="33" d="100"/>
        <a:sy n="33" d="100"/>
      </p:scale>
      <p:origin x="0" y="-15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 June 21, 2018</a:t>
            </a:r>
            <a:endParaRPr sz="1200" b="0" i="0" u="none" strike="noStrike" cap="none" dirty="0">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087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6313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It is my distinct pleasure to introduce Dr. Bindu Rani. She has been a Postdoctoral Fellow at NASA/Goddard Space Flight Center since July 2016, and will continue to hold that post until June 2019. She was also a Postdoctoral Fellow at the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Bonn, Germany from February 2014 to June 2016. She has held visiting scientist and researcher positions at the Korean Very Long Baseline Interferometry Network of the Korea Astronomy and Space Science Institute, and The </a:t>
            </a:r>
            <a:r>
              <a:rPr lang="en-US" sz="1200" b="0" i="0" u="none" strike="noStrike" kern="1200" cap="none" dirty="0" err="1">
                <a:solidFill>
                  <a:schemeClr val="dk1"/>
                </a:solidFill>
                <a:effectLst/>
                <a:latin typeface="Calibri"/>
                <a:ea typeface="Calibri"/>
                <a:cs typeface="Calibri"/>
                <a:sym typeface="Calibri"/>
              </a:rPr>
              <a:t>Gra</a:t>
            </a:r>
            <a:r>
              <a:rPr lang="en-US" sz="1200" b="0" i="0" u="none" strike="noStrike" kern="1200" cap="none" dirty="0">
                <a:solidFill>
                  <a:schemeClr val="dk1"/>
                </a:solidFill>
                <a:effectLst/>
                <a:latin typeface="Calibri"/>
                <a:ea typeface="Calibri"/>
                <a:cs typeface="Calibri"/>
                <a:sym typeface="Calibri"/>
              </a:rPr>
              <a:t>-dig-nan Bordeaux Nuclear Research Center in France. Dr. Rani has experience in Gamma-ray, X-ray, optical, and radio astronomy. Her optical observational experience includes use of the 1.04 meter telescope at AIRES, Na-in-</a:t>
            </a:r>
            <a:r>
              <a:rPr lang="en-US" sz="1200" b="0" i="0" u="none" strike="noStrike" kern="1200" cap="none" dirty="0" err="1">
                <a:solidFill>
                  <a:schemeClr val="dk1"/>
                </a:solidFill>
                <a:effectLst/>
                <a:latin typeface="Calibri"/>
                <a:ea typeface="Calibri"/>
                <a:cs typeface="Calibri"/>
                <a:sym typeface="Calibri"/>
              </a:rPr>
              <a:t>i</a:t>
            </a:r>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err="1">
                <a:solidFill>
                  <a:schemeClr val="dk1"/>
                </a:solidFill>
                <a:effectLst/>
                <a:latin typeface="Calibri"/>
                <a:ea typeface="Calibri"/>
                <a:cs typeface="Calibri"/>
                <a:sym typeface="Calibri"/>
              </a:rPr>
              <a:t>tal</a:t>
            </a:r>
            <a:r>
              <a:rPr lang="en-US" sz="1200" b="0" i="0" u="none" strike="noStrike" kern="1200" cap="none" dirty="0">
                <a:solidFill>
                  <a:schemeClr val="dk1"/>
                </a:solidFill>
                <a:effectLst/>
                <a:latin typeface="Calibri"/>
                <a:ea typeface="Calibri"/>
                <a:cs typeface="Calibri"/>
                <a:sym typeface="Calibri"/>
              </a:rPr>
              <a:t>, India, and the 1.20 meter telescope at Mount Abu, India. </a:t>
            </a:r>
          </a:p>
          <a:p>
            <a:r>
              <a:rPr lang="en-US" sz="1200" b="0" i="0" u="none" strike="noStrike" kern="1200" cap="none" dirty="0">
                <a:solidFill>
                  <a:schemeClr val="dk1"/>
                </a:solidFill>
                <a:effectLst/>
                <a:latin typeface="Calibri"/>
                <a:ea typeface="Calibri"/>
                <a:cs typeface="Calibri"/>
                <a:sym typeface="Calibri"/>
              </a:rPr>
              <a:t>Among her many achievements, Dr. Rani was awarded the Otto Hahn Medal for outstanding scientific achievements by the Max Planck Society in 2015. She holds Bachelor and Master of Science degrees from University of Delhi and Da-</a:t>
            </a:r>
            <a:r>
              <a:rPr lang="en-US" sz="1200" b="0" i="0" u="none" strike="noStrike" kern="1200" cap="none" dirty="0" err="1">
                <a:solidFill>
                  <a:schemeClr val="dk1"/>
                </a:solidFill>
                <a:effectLst/>
                <a:latin typeface="Calibri"/>
                <a:ea typeface="Calibri"/>
                <a:cs typeface="Calibri"/>
                <a:sym typeface="Calibri"/>
              </a:rPr>
              <a:t>yan</a:t>
            </a:r>
            <a:r>
              <a:rPr lang="en-US" sz="1200" b="0" i="0" u="none" strike="noStrike" kern="1200" cap="none" dirty="0">
                <a:solidFill>
                  <a:schemeClr val="dk1"/>
                </a:solidFill>
                <a:effectLst/>
                <a:latin typeface="Calibri"/>
                <a:ea typeface="Calibri"/>
                <a:cs typeface="Calibri"/>
                <a:sym typeface="Calibri"/>
              </a:rPr>
              <a:t>-and University, respectively, in India. Last, and certainly not least, Dr. Rani completed her </a:t>
            </a:r>
            <a:r>
              <a:rPr lang="en-US" sz="1200" b="0" i="0" u="none" strike="noStrike" kern="1200" cap="none" dirty="0" err="1">
                <a:solidFill>
                  <a:schemeClr val="dk1"/>
                </a:solidFill>
                <a:effectLst/>
                <a:latin typeface="Calibri"/>
                <a:ea typeface="Calibri"/>
                <a:cs typeface="Calibri"/>
                <a:sym typeface="Calibri"/>
              </a:rPr>
              <a:t>Ph.D</a:t>
            </a:r>
            <a:r>
              <a:rPr lang="en-US" sz="1200" b="0" i="0" u="none" strike="noStrike" kern="1200" cap="none" dirty="0">
                <a:solidFill>
                  <a:schemeClr val="dk1"/>
                </a:solidFill>
                <a:effectLst/>
                <a:latin typeface="Calibri"/>
                <a:ea typeface="Calibri"/>
                <a:cs typeface="Calibri"/>
                <a:sym typeface="Calibri"/>
              </a:rPr>
              <a:t> at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and University of Köln, both in Germany in 2013.</a:t>
            </a: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League</a:t>
            </a:r>
          </a:p>
        </p:txBody>
      </p:sp>
      <p:sp>
        <p:nvSpPr>
          <p:cNvPr id="86" name="Shape 86"/>
          <p:cNvSpPr txBox="1"/>
          <p:nvPr/>
        </p:nvSpPr>
        <p:spPr>
          <a:xfrm>
            <a:off x="3918692" y="4828846"/>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rgbClr val="FFFF00"/>
                </a:solidFill>
                <a:latin typeface="Times New Roman"/>
                <a:ea typeface="Times New Roman"/>
                <a:cs typeface="Times New Roman"/>
                <a:sym typeface="Times New Roman"/>
              </a:rPr>
              <a:t>July 19th</a:t>
            </a:r>
            <a:r>
              <a:rPr lang="en-US" sz="3600" b="0" i="0" u="none" strike="noStrike" cap="none" dirty="0">
                <a:solidFill>
                  <a:srgbClr val="FFFF00"/>
                </a:solidFill>
                <a:latin typeface="Times New Roman"/>
                <a:ea typeface="Times New Roman"/>
                <a:cs typeface="Times New Roman"/>
                <a:sym typeface="Times New Roman"/>
              </a:rPr>
              <a:t>, 2018</a:t>
            </a:r>
          </a:p>
        </p:txBody>
      </p:sp>
      <p:pic>
        <p:nvPicPr>
          <p:cNvPr id="87" name="Shape 87" descr="HAL10Logo4.png"/>
          <p:cNvPicPr preferRelativeResize="0"/>
          <p:nvPr/>
        </p:nvPicPr>
        <p:blipFill rotWithShape="1">
          <a:blip r:embed="rId4">
            <a:alphaModFix/>
          </a:blip>
          <a:srcRect/>
          <a:stretch/>
        </p:blipFill>
        <p:spPr>
          <a:xfrm>
            <a:off x="0" y="3513406"/>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dirty="0">
                <a:solidFill>
                  <a:schemeClr val="lt1"/>
                </a:solidFill>
                <a:latin typeface="Arial Black"/>
                <a:ea typeface="Arial Black"/>
                <a:cs typeface="Arial Black"/>
                <a:sym typeface="Arial Black"/>
              </a:rPr>
              <a:t>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70" y="251791"/>
            <a:ext cx="9134930" cy="6360732"/>
          </a:xfrm>
          <a:prstGeom prst="rect">
            <a:avLst/>
          </a:prstGeom>
        </p:spPr>
      </p:pic>
      <p:sp>
        <p:nvSpPr>
          <p:cNvPr id="5" name="TextBox 4"/>
          <p:cNvSpPr txBox="1"/>
          <p:nvPr/>
        </p:nvSpPr>
        <p:spPr>
          <a:xfrm>
            <a:off x="6811618" y="251791"/>
            <a:ext cx="2332382" cy="738664"/>
          </a:xfrm>
          <a:prstGeom prst="rect">
            <a:avLst/>
          </a:prstGeom>
          <a:noFill/>
        </p:spPr>
        <p:txBody>
          <a:bodyPr wrap="square" rtlCol="0">
            <a:spAutoFit/>
          </a:bodyPr>
          <a:lstStyle/>
          <a:p>
            <a:r>
              <a:rPr lang="en-US" dirty="0">
                <a:solidFill>
                  <a:schemeClr val="bg1"/>
                </a:solidFill>
              </a:rPr>
              <a:t>Veil Nebula Narrowband, </a:t>
            </a:r>
          </a:p>
          <a:p>
            <a:r>
              <a:rPr lang="en-US" dirty="0">
                <a:solidFill>
                  <a:schemeClr val="bg1"/>
                </a:solidFill>
              </a:rPr>
              <a:t>Reverse Hubble Palette</a:t>
            </a:r>
          </a:p>
          <a:p>
            <a:r>
              <a:rPr lang="en-US" dirty="0">
                <a:solidFill>
                  <a:schemeClr val="bg1"/>
                </a:solidFill>
              </a:rPr>
              <a:t>David Illig</a:t>
            </a:r>
          </a:p>
        </p:txBody>
      </p:sp>
    </p:spTree>
    <p:extLst>
      <p:ext uri="{BB962C8B-B14F-4D97-AF65-F5344CB8AC3E}">
        <p14:creationId xmlns:p14="http://schemas.microsoft.com/office/powerpoint/2010/main" val="3244750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384" y="1606377"/>
            <a:ext cx="5153545" cy="3723503"/>
          </a:xfrm>
          <a:prstGeom prst="rect">
            <a:avLst/>
          </a:prstGeom>
        </p:spPr>
      </p:pic>
    </p:spTree>
    <p:extLst>
      <p:ext uri="{BB962C8B-B14F-4D97-AF65-F5344CB8AC3E}">
        <p14:creationId xmlns:p14="http://schemas.microsoft.com/office/powerpoint/2010/main" val="1854322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164" y="477078"/>
            <a:ext cx="8872557" cy="5855591"/>
          </a:xfrm>
          <a:prstGeom prst="rect">
            <a:avLst/>
          </a:prstGeom>
        </p:spPr>
      </p:pic>
    </p:spTree>
    <p:extLst>
      <p:ext uri="{BB962C8B-B14F-4D97-AF65-F5344CB8AC3E}">
        <p14:creationId xmlns:p14="http://schemas.microsoft.com/office/powerpoint/2010/main" val="617279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681" y="1714260"/>
            <a:ext cx="4572638" cy="3429479"/>
          </a:xfrm>
          <a:prstGeom prst="rect">
            <a:avLst/>
          </a:prstGeom>
        </p:spPr>
      </p:pic>
      <p:pic>
        <p:nvPicPr>
          <p:cNvPr id="6" name="Picture 5"/>
          <p:cNvPicPr>
            <a:picLocks noChangeAspect="1"/>
          </p:cNvPicPr>
          <p:nvPr/>
        </p:nvPicPr>
        <p:blipFill>
          <a:blip r:embed="rId3"/>
          <a:stretch>
            <a:fillRect/>
          </a:stretch>
        </p:blipFill>
        <p:spPr>
          <a:xfrm>
            <a:off x="-6769" y="453081"/>
            <a:ext cx="9151198" cy="5947719"/>
          </a:xfrm>
          <a:prstGeom prst="rect">
            <a:avLst/>
          </a:prstGeom>
        </p:spPr>
      </p:pic>
    </p:spTree>
    <p:extLst>
      <p:ext uri="{BB962C8B-B14F-4D97-AF65-F5344CB8AC3E}">
        <p14:creationId xmlns:p14="http://schemas.microsoft.com/office/powerpoint/2010/main" val="2030677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57091" y="0"/>
            <a:ext cx="5429818" cy="6858000"/>
          </a:xfrm>
          <a:prstGeom prst="rect">
            <a:avLst/>
          </a:prstGeom>
        </p:spPr>
      </p:pic>
      <p:sp>
        <p:nvSpPr>
          <p:cNvPr id="6" name="TextBox 5"/>
          <p:cNvSpPr txBox="1"/>
          <p:nvPr/>
        </p:nvSpPr>
        <p:spPr>
          <a:xfrm>
            <a:off x="156517" y="6334780"/>
            <a:ext cx="3303373" cy="307777"/>
          </a:xfrm>
          <a:prstGeom prst="rect">
            <a:avLst/>
          </a:prstGeom>
          <a:noFill/>
        </p:spPr>
        <p:txBody>
          <a:bodyPr wrap="square" rtlCol="0">
            <a:spAutoFit/>
          </a:bodyPr>
          <a:lstStyle/>
          <a:p>
            <a:r>
              <a:rPr lang="en-US" dirty="0">
                <a:solidFill>
                  <a:schemeClr val="bg1"/>
                </a:solidFill>
              </a:rPr>
              <a:t>James Stack</a:t>
            </a:r>
          </a:p>
        </p:txBody>
      </p:sp>
    </p:spTree>
    <p:extLst>
      <p:ext uri="{BB962C8B-B14F-4D97-AF65-F5344CB8AC3E}">
        <p14:creationId xmlns:p14="http://schemas.microsoft.com/office/powerpoint/2010/main" val="2620600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56332"/>
            <a:ext cx="9144000" cy="5345336"/>
          </a:xfrm>
          <a:prstGeom prst="rect">
            <a:avLst/>
          </a:prstGeom>
        </p:spPr>
      </p:pic>
      <p:sp>
        <p:nvSpPr>
          <p:cNvPr id="3" name="TextBox 2"/>
          <p:cNvSpPr txBox="1"/>
          <p:nvPr/>
        </p:nvSpPr>
        <p:spPr>
          <a:xfrm>
            <a:off x="156517" y="6334780"/>
            <a:ext cx="3303373" cy="307777"/>
          </a:xfrm>
          <a:prstGeom prst="rect">
            <a:avLst/>
          </a:prstGeom>
          <a:noFill/>
        </p:spPr>
        <p:txBody>
          <a:bodyPr wrap="square" rtlCol="0">
            <a:spAutoFit/>
          </a:bodyPr>
          <a:lstStyle/>
          <a:p>
            <a:r>
              <a:rPr lang="en-US" dirty="0">
                <a:solidFill>
                  <a:schemeClr val="bg1"/>
                </a:solidFill>
              </a:rPr>
              <a:t>James Stack</a:t>
            </a:r>
          </a:p>
        </p:txBody>
      </p:sp>
    </p:spTree>
    <p:extLst>
      <p:ext uri="{BB962C8B-B14F-4D97-AF65-F5344CB8AC3E}">
        <p14:creationId xmlns:p14="http://schemas.microsoft.com/office/powerpoint/2010/main" val="153807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681" y="1714260"/>
            <a:ext cx="4572638" cy="342947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6971"/>
            <a:ext cx="9144000" cy="6991943"/>
          </a:xfrm>
          <a:prstGeom prst="rect">
            <a:avLst/>
          </a:prstGeom>
        </p:spPr>
      </p:pic>
      <p:sp>
        <p:nvSpPr>
          <p:cNvPr id="5" name="TextBox 4"/>
          <p:cNvSpPr txBox="1"/>
          <p:nvPr/>
        </p:nvSpPr>
        <p:spPr>
          <a:xfrm>
            <a:off x="156517" y="6334780"/>
            <a:ext cx="3303373" cy="523220"/>
          </a:xfrm>
          <a:prstGeom prst="rect">
            <a:avLst/>
          </a:prstGeom>
          <a:noFill/>
        </p:spPr>
        <p:txBody>
          <a:bodyPr wrap="square" rtlCol="0">
            <a:spAutoFit/>
          </a:bodyPr>
          <a:lstStyle/>
          <a:p>
            <a:r>
              <a:rPr lang="en-US" dirty="0">
                <a:solidFill>
                  <a:schemeClr val="bg1"/>
                </a:solidFill>
              </a:rPr>
              <a:t>Big Meadows SNP</a:t>
            </a:r>
          </a:p>
          <a:p>
            <a:r>
              <a:rPr lang="en-US" dirty="0">
                <a:solidFill>
                  <a:schemeClr val="bg1"/>
                </a:solidFill>
              </a:rPr>
              <a:t>Cheryl Kerr, July 13, 2018</a:t>
            </a:r>
          </a:p>
        </p:txBody>
      </p:sp>
    </p:spTree>
    <p:extLst>
      <p:ext uri="{BB962C8B-B14F-4D97-AF65-F5344CB8AC3E}">
        <p14:creationId xmlns:p14="http://schemas.microsoft.com/office/powerpoint/2010/main" val="1875565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681" y="1714260"/>
            <a:ext cx="4572638" cy="342947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258" y="3917"/>
            <a:ext cx="4504684" cy="6854083"/>
          </a:xfrm>
          <a:prstGeom prst="rect">
            <a:avLst/>
          </a:prstGeom>
        </p:spPr>
      </p:pic>
      <p:sp>
        <p:nvSpPr>
          <p:cNvPr id="3" name="TextBox 2"/>
          <p:cNvSpPr txBox="1"/>
          <p:nvPr/>
        </p:nvSpPr>
        <p:spPr>
          <a:xfrm>
            <a:off x="2479588" y="6301946"/>
            <a:ext cx="3303373" cy="523220"/>
          </a:xfrm>
          <a:prstGeom prst="rect">
            <a:avLst/>
          </a:prstGeom>
          <a:noFill/>
        </p:spPr>
        <p:txBody>
          <a:bodyPr wrap="square" rtlCol="0">
            <a:spAutoFit/>
          </a:bodyPr>
          <a:lstStyle/>
          <a:p>
            <a:r>
              <a:rPr lang="en-US" dirty="0">
                <a:solidFill>
                  <a:schemeClr val="bg1"/>
                </a:solidFill>
              </a:rPr>
              <a:t>Salt Marsh Grasses in </a:t>
            </a:r>
            <a:r>
              <a:rPr lang="en-US" dirty="0" err="1">
                <a:solidFill>
                  <a:schemeClr val="bg1"/>
                </a:solidFill>
              </a:rPr>
              <a:t>Sinepuxent</a:t>
            </a:r>
            <a:r>
              <a:rPr lang="en-US" dirty="0">
                <a:solidFill>
                  <a:schemeClr val="bg1"/>
                </a:solidFill>
              </a:rPr>
              <a:t> Bay</a:t>
            </a:r>
          </a:p>
          <a:p>
            <a:r>
              <a:rPr lang="en-US" dirty="0">
                <a:solidFill>
                  <a:schemeClr val="bg1"/>
                </a:solidFill>
              </a:rPr>
              <a:t>Cheryl Kerr, June 16, 2018</a:t>
            </a:r>
          </a:p>
        </p:txBody>
      </p:sp>
    </p:spTree>
    <p:extLst>
      <p:ext uri="{BB962C8B-B14F-4D97-AF65-F5344CB8AC3E}">
        <p14:creationId xmlns:p14="http://schemas.microsoft.com/office/powerpoint/2010/main" val="221772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681" y="1714260"/>
            <a:ext cx="4572638" cy="342947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9525"/>
            <a:ext cx="9144000" cy="4938950"/>
          </a:xfrm>
          <a:prstGeom prst="rect">
            <a:avLst/>
          </a:prstGeom>
        </p:spPr>
      </p:pic>
    </p:spTree>
    <p:extLst>
      <p:ext uri="{BB962C8B-B14F-4D97-AF65-F5344CB8AC3E}">
        <p14:creationId xmlns:p14="http://schemas.microsoft.com/office/powerpoint/2010/main" val="833929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681" y="1714260"/>
            <a:ext cx="4572638" cy="342947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704" y="0"/>
            <a:ext cx="12181466" cy="6854655"/>
          </a:xfrm>
          <a:prstGeom prst="rect">
            <a:avLst/>
          </a:prstGeom>
        </p:spPr>
      </p:pic>
    </p:spTree>
    <p:extLst>
      <p:ext uri="{BB962C8B-B14F-4D97-AF65-F5344CB8AC3E}">
        <p14:creationId xmlns:p14="http://schemas.microsoft.com/office/powerpoint/2010/main" val="2631968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2015685"/>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681" y="1714260"/>
            <a:ext cx="4572638" cy="3429479"/>
          </a:xfrm>
          <a:prstGeom prst="rect">
            <a:avLst/>
          </a:prstGeom>
        </p:spPr>
      </p:pic>
      <p:pic>
        <p:nvPicPr>
          <p:cNvPr id="2" name="Picture 1"/>
          <p:cNvPicPr>
            <a:picLocks noChangeAspect="1"/>
          </p:cNvPicPr>
          <p:nvPr/>
        </p:nvPicPr>
        <p:blipFill>
          <a:blip r:embed="rId3"/>
          <a:stretch>
            <a:fillRect/>
          </a:stretch>
        </p:blipFill>
        <p:spPr>
          <a:xfrm>
            <a:off x="799556" y="650789"/>
            <a:ext cx="7572851" cy="5577016"/>
          </a:xfrm>
          <a:prstGeom prst="rect">
            <a:avLst/>
          </a:prstGeom>
        </p:spPr>
      </p:pic>
    </p:spTree>
    <p:extLst>
      <p:ext uri="{BB962C8B-B14F-4D97-AF65-F5344CB8AC3E}">
        <p14:creationId xmlns:p14="http://schemas.microsoft.com/office/powerpoint/2010/main" val="1253387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5681" y="1714260"/>
            <a:ext cx="4572638" cy="342947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29" y="873211"/>
            <a:ext cx="7862501" cy="5123935"/>
          </a:xfrm>
          <a:prstGeom prst="rect">
            <a:avLst/>
          </a:prstGeom>
        </p:spPr>
      </p:pic>
    </p:spTree>
    <p:extLst>
      <p:ext uri="{BB962C8B-B14F-4D97-AF65-F5344CB8AC3E}">
        <p14:creationId xmlns:p14="http://schemas.microsoft.com/office/powerpoint/2010/main" val="2758231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 </a:t>
            </a:r>
            <a:r>
              <a:rPr lang="en-US" dirty="0">
                <a:solidFill>
                  <a:srgbClr val="00FF00"/>
                </a:solidFill>
              </a:rPr>
              <a:t>August 16</a:t>
            </a:r>
            <a:r>
              <a:rPr lang="en-US" baseline="30000" dirty="0">
                <a:solidFill>
                  <a:srgbClr val="00FF00"/>
                </a:solidFill>
              </a:rPr>
              <a:t>th</a:t>
            </a:r>
            <a:r>
              <a:rPr lang="en-US" sz="4000" b="0" i="0" u="none" strike="noStrike" cap="none" dirty="0">
                <a:solidFill>
                  <a:srgbClr val="00FF00"/>
                </a:solidFill>
                <a:latin typeface="Times New Roman"/>
                <a:ea typeface="Times New Roman"/>
                <a:cs typeface="Times New Roman"/>
                <a:sym typeface="Times New Roman"/>
              </a:rPr>
              <a:t> 2018 at 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800"/>
              </a:spcBef>
              <a:spcAft>
                <a:spcPts val="0"/>
              </a:spcAft>
              <a:buClr>
                <a:srgbClr val="FFFF00"/>
              </a:buClr>
              <a:buSzPct val="25000"/>
              <a:buFont typeface="Arial"/>
              <a:buNone/>
            </a:pPr>
            <a:endParaRPr lang="en-US" sz="2000" dirty="0">
              <a:solidFill>
                <a:srgbClr val="FFFF00"/>
              </a:solidFill>
              <a:latin typeface="Times New Roman"/>
              <a:ea typeface="Calibri"/>
              <a:cs typeface="Times New Roman"/>
              <a:sym typeface="Times New Roman"/>
            </a:endParaRPr>
          </a:p>
          <a:p>
            <a:pPr lvl="0" algn="ctr">
              <a:spcBef>
                <a:spcPts val="800"/>
              </a:spcBef>
              <a:buClr>
                <a:srgbClr val="FFFF00"/>
              </a:buClr>
              <a:buSzPct val="25000"/>
            </a:pPr>
            <a:r>
              <a:rPr lang="fr-FR" sz="4000" dirty="0">
                <a:solidFill>
                  <a:schemeClr val="bg1"/>
                </a:solidFill>
                <a:latin typeface="Calibri"/>
                <a:ea typeface="Calibri"/>
                <a:cs typeface="Calibri"/>
                <a:sym typeface="Calibri"/>
              </a:rPr>
              <a:t> Dr. </a:t>
            </a:r>
            <a:r>
              <a:rPr lang="fr-FR" sz="4000" dirty="0" err="1">
                <a:solidFill>
                  <a:schemeClr val="bg1"/>
                </a:solidFill>
                <a:latin typeface="Calibri"/>
                <a:ea typeface="Calibri"/>
                <a:cs typeface="Calibri"/>
                <a:sym typeface="Calibri"/>
              </a:rPr>
              <a:t>Tiara</a:t>
            </a:r>
            <a:r>
              <a:rPr lang="fr-FR" sz="4000" dirty="0">
                <a:solidFill>
                  <a:schemeClr val="bg1"/>
                </a:solidFill>
                <a:latin typeface="Calibri"/>
                <a:ea typeface="Calibri"/>
                <a:cs typeface="Calibri"/>
                <a:sym typeface="Calibri"/>
              </a:rPr>
              <a:t> Diamond</a:t>
            </a:r>
          </a:p>
          <a:p>
            <a:pPr lvl="0" algn="ctr">
              <a:spcBef>
                <a:spcPts val="800"/>
              </a:spcBef>
              <a:buClr>
                <a:srgbClr val="FFFF00"/>
              </a:buClr>
              <a:buSzPct val="25000"/>
            </a:pPr>
            <a:r>
              <a:rPr lang="fr-FR" sz="2800" dirty="0">
                <a:solidFill>
                  <a:schemeClr val="bg1"/>
                </a:solidFill>
                <a:latin typeface="Calibri"/>
                <a:ea typeface="Calibri"/>
                <a:cs typeface="Calibri"/>
                <a:sym typeface="Calibri"/>
              </a:rPr>
              <a:t>NASA/Goddard </a:t>
            </a:r>
            <a:r>
              <a:rPr lang="fr-FR" sz="2800" dirty="0" err="1">
                <a:solidFill>
                  <a:schemeClr val="bg1"/>
                </a:solidFill>
                <a:latin typeface="Calibri"/>
                <a:ea typeface="Calibri"/>
                <a:cs typeface="Calibri"/>
                <a:sym typeface="Calibri"/>
              </a:rPr>
              <a:t>Space</a:t>
            </a:r>
            <a:r>
              <a:rPr lang="fr-FR" sz="2800" dirty="0">
                <a:solidFill>
                  <a:schemeClr val="bg1"/>
                </a:solidFill>
                <a:latin typeface="Calibri"/>
                <a:ea typeface="Calibri"/>
                <a:cs typeface="Calibri"/>
                <a:sym typeface="Calibri"/>
              </a:rPr>
              <a:t> Flight Center</a:t>
            </a:r>
            <a:endParaRPr lang="fr-FR" sz="1050" dirty="0">
              <a:solidFill>
                <a:schemeClr val="bg1"/>
              </a:solidFill>
              <a:latin typeface="Calibri"/>
              <a:ea typeface="Calibri"/>
              <a:cs typeface="Calibri"/>
              <a:sym typeface="Calibri"/>
            </a:endParaRPr>
          </a:p>
          <a:p>
            <a:pPr lvl="0" algn="ctr">
              <a:spcBef>
                <a:spcPts val="800"/>
              </a:spcBef>
              <a:buClr>
                <a:srgbClr val="FFFF00"/>
              </a:buClr>
              <a:buSzPct val="25000"/>
            </a:pPr>
            <a:endParaRPr lang="fr-FR" dirty="0">
              <a:solidFill>
                <a:schemeClr val="bg1"/>
              </a:solidFill>
              <a:latin typeface="Calibri"/>
              <a:ea typeface="Calibri"/>
              <a:cs typeface="Calibri"/>
              <a:sym typeface="Calibri"/>
            </a:endParaRPr>
          </a:p>
          <a:p>
            <a:pPr lvl="0" algn="ctr">
              <a:spcBef>
                <a:spcPts val="800"/>
              </a:spcBef>
              <a:buClr>
                <a:srgbClr val="FFFF00"/>
              </a:buClr>
              <a:buSzPct val="25000"/>
            </a:pPr>
            <a:r>
              <a:rPr lang="en-US" sz="4000" dirty="0">
                <a:solidFill>
                  <a:schemeClr val="bg1"/>
                </a:solidFill>
                <a:latin typeface="Calibri"/>
                <a:ea typeface="Calibri"/>
                <a:cs typeface="Calibri"/>
                <a:sym typeface="Calibri"/>
              </a:rPr>
              <a:t>Determining Initial Conditions for Type </a:t>
            </a:r>
            <a:r>
              <a:rPr lang="en-US" sz="4000" dirty="0" err="1">
                <a:solidFill>
                  <a:schemeClr val="bg1"/>
                </a:solidFill>
                <a:latin typeface="Calibri"/>
                <a:ea typeface="Calibri"/>
                <a:cs typeface="Calibri"/>
                <a:sym typeface="Calibri"/>
              </a:rPr>
              <a:t>Ia</a:t>
            </a:r>
            <a:r>
              <a:rPr lang="en-US" sz="4000" dirty="0">
                <a:solidFill>
                  <a:schemeClr val="bg1"/>
                </a:solidFill>
                <a:latin typeface="Calibri"/>
                <a:ea typeface="Calibri"/>
                <a:cs typeface="Calibri"/>
                <a:sym typeface="Calibri"/>
              </a:rPr>
              <a:t> Supernovae</a:t>
            </a: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solidFill>
                  <a:schemeClr val="bg1"/>
                </a:solidFill>
                <a:latin typeface="+mn-lt"/>
              </a:rPr>
              <a:t>Observatory Report</a:t>
            </a:r>
            <a:br>
              <a:rPr lang="en-US" dirty="0">
                <a:solidFill>
                  <a:schemeClr val="bg1"/>
                </a:solidFill>
                <a:latin typeface="+mn-lt"/>
              </a:rPr>
            </a:br>
            <a:r>
              <a:rPr lang="en-US" sz="3200" dirty="0">
                <a:solidFill>
                  <a:schemeClr val="bg1"/>
                </a:solidFill>
                <a:latin typeface="+mn-lt"/>
              </a:rPr>
              <a:t>Director: Joel Goodman</a:t>
            </a:r>
          </a:p>
        </p:txBody>
      </p:sp>
      <p:sp>
        <p:nvSpPr>
          <p:cNvPr id="3" name="Text Placeholder 2"/>
          <p:cNvSpPr>
            <a:spLocks noGrp="1"/>
          </p:cNvSpPr>
          <p:nvPr>
            <p:ph type="body" idx="1"/>
          </p:nvPr>
        </p:nvSpPr>
        <p:spPr>
          <a:xfrm>
            <a:off x="457200" y="1930400"/>
            <a:ext cx="8229600" cy="4195763"/>
          </a:xfrm>
        </p:spPr>
        <p:txBody>
          <a:bodyPr/>
          <a:lstStyle/>
          <a:p>
            <a:pPr marL="254000" indent="0">
              <a:buNone/>
            </a:pPr>
            <a:endParaRPr lang="en-US" sz="1400" dirty="0">
              <a:latin typeface="Arial" panose="020B0604020202020204" pitchFamily="34" charset="0"/>
              <a:cs typeface="Arial" panose="020B0604020202020204" pitchFamily="34" charset="0"/>
            </a:endParaRPr>
          </a:p>
          <a:p>
            <a:pPr marL="254000" indent="0">
              <a:buNone/>
            </a:pPr>
            <a:r>
              <a:rPr lang="en-US" sz="3200" dirty="0">
                <a:latin typeface="Arial" panose="020B0604020202020204" pitchFamily="34" charset="0"/>
                <a:cs typeface="Arial" panose="020B0604020202020204" pitchFamily="34" charset="0"/>
              </a:rPr>
              <a:t>Plan:</a:t>
            </a:r>
          </a:p>
          <a:p>
            <a:pPr marL="654050" lvl="1" indent="0">
              <a:buNone/>
            </a:pPr>
            <a:r>
              <a:rPr lang="en-US" sz="2400" dirty="0">
                <a:solidFill>
                  <a:schemeClr val="bg2">
                    <a:lumMod val="60000"/>
                    <a:lumOff val="40000"/>
                  </a:schemeClr>
                </a:solidFill>
                <a:latin typeface="Arial" panose="020B0604020202020204" pitchFamily="34" charset="0"/>
                <a:cs typeface="Arial" panose="020B0604020202020204" pitchFamily="34" charset="0"/>
              </a:rPr>
              <a:t>Repair shutter</a:t>
            </a:r>
          </a:p>
          <a:p>
            <a:pPr marL="654050" lvl="1" indent="0">
              <a:buNone/>
            </a:pPr>
            <a:r>
              <a:rPr lang="en-US" sz="2400" dirty="0">
                <a:solidFill>
                  <a:schemeClr val="bg2">
                    <a:lumMod val="60000"/>
                    <a:lumOff val="40000"/>
                  </a:schemeClr>
                </a:solidFill>
                <a:latin typeface="Arial" panose="020B0604020202020204" pitchFamily="34" charset="0"/>
                <a:cs typeface="Arial" panose="020B0604020202020204" pitchFamily="34" charset="0"/>
              </a:rPr>
              <a:t>Integrate </a:t>
            </a:r>
            <a:r>
              <a:rPr lang="en-US" sz="2400" dirty="0" err="1">
                <a:solidFill>
                  <a:schemeClr val="bg2">
                    <a:lumMod val="60000"/>
                    <a:lumOff val="40000"/>
                  </a:schemeClr>
                </a:solidFill>
                <a:latin typeface="Arial" panose="020B0604020202020204" pitchFamily="34" charset="0"/>
                <a:cs typeface="Arial" panose="020B0604020202020204" pitchFamily="34" charset="0"/>
              </a:rPr>
              <a:t>Robofocuser</a:t>
            </a:r>
            <a:r>
              <a:rPr lang="en-US" sz="2400" dirty="0">
                <a:solidFill>
                  <a:schemeClr val="bg2">
                    <a:lumMod val="60000"/>
                    <a:lumOff val="40000"/>
                  </a:schemeClr>
                </a:solidFill>
                <a:latin typeface="Arial" panose="020B0604020202020204" pitchFamily="34" charset="0"/>
                <a:cs typeface="Arial" panose="020B0604020202020204" pitchFamily="34" charset="0"/>
              </a:rPr>
              <a:t> with scope and </a:t>
            </a:r>
            <a:r>
              <a:rPr lang="en-US" sz="2400" dirty="0" err="1">
                <a:solidFill>
                  <a:schemeClr val="bg2">
                    <a:lumMod val="60000"/>
                    <a:lumOff val="40000"/>
                  </a:schemeClr>
                </a:solidFill>
                <a:latin typeface="Arial" panose="020B0604020202020204" pitchFamily="34" charset="0"/>
                <a:cs typeface="Arial" panose="020B0604020202020204" pitchFamily="34" charset="0"/>
              </a:rPr>
              <a:t>TheSkyX</a:t>
            </a:r>
            <a:endParaRPr lang="en-US" sz="2400" dirty="0">
              <a:solidFill>
                <a:schemeClr val="bg2">
                  <a:lumMod val="60000"/>
                  <a:lumOff val="40000"/>
                </a:schemeClr>
              </a:solidFill>
              <a:latin typeface="Arial" panose="020B0604020202020204" pitchFamily="34" charset="0"/>
              <a:cs typeface="Arial" panose="020B0604020202020204" pitchFamily="34" charset="0"/>
            </a:endParaRPr>
          </a:p>
          <a:p>
            <a:pPr marL="654050" lvl="1" indent="0">
              <a:buNone/>
            </a:pPr>
            <a:r>
              <a:rPr lang="en-US" sz="2400" dirty="0">
                <a:solidFill>
                  <a:schemeClr val="bg2">
                    <a:lumMod val="60000"/>
                    <a:lumOff val="40000"/>
                  </a:schemeClr>
                </a:solidFill>
                <a:latin typeface="Arial" panose="020B0604020202020204" pitchFamily="34" charset="0"/>
                <a:cs typeface="Arial" panose="020B0604020202020204" pitchFamily="34" charset="0"/>
              </a:rPr>
              <a:t>Automate dome operation via </a:t>
            </a:r>
            <a:r>
              <a:rPr lang="en-US" sz="2400" dirty="0" err="1">
                <a:solidFill>
                  <a:schemeClr val="bg2">
                    <a:lumMod val="60000"/>
                    <a:lumOff val="40000"/>
                  </a:schemeClr>
                </a:solidFill>
                <a:latin typeface="Arial" panose="020B0604020202020204" pitchFamily="34" charset="0"/>
                <a:cs typeface="Arial" panose="020B0604020202020204" pitchFamily="34" charset="0"/>
              </a:rPr>
              <a:t>TheSkyX</a:t>
            </a:r>
            <a:endParaRPr lang="en-US" sz="2400" dirty="0">
              <a:solidFill>
                <a:schemeClr val="bg2">
                  <a:lumMod val="60000"/>
                  <a:lumOff val="40000"/>
                </a:schemeClr>
              </a:solidFill>
              <a:latin typeface="Arial" panose="020B0604020202020204" pitchFamily="34" charset="0"/>
              <a:cs typeface="Arial" panose="020B0604020202020204" pitchFamily="34" charset="0"/>
            </a:endParaRPr>
          </a:p>
          <a:p>
            <a:pPr marL="654050" lvl="1" indent="0">
              <a:buNone/>
            </a:pPr>
            <a:r>
              <a:rPr lang="en-US" sz="2400" dirty="0">
                <a:solidFill>
                  <a:schemeClr val="bg2">
                    <a:lumMod val="60000"/>
                    <a:lumOff val="40000"/>
                  </a:schemeClr>
                </a:solidFill>
                <a:latin typeface="Arial" panose="020B0604020202020204" pitchFamily="34" charset="0"/>
                <a:cs typeface="Arial" panose="020B0604020202020204" pitchFamily="34" charset="0"/>
              </a:rPr>
              <a:t>Continue training of existing CTOs</a:t>
            </a:r>
          </a:p>
          <a:p>
            <a:pPr marL="654050" lvl="1" indent="0">
              <a:buNone/>
            </a:pPr>
            <a:r>
              <a:rPr lang="en-US" sz="2400" dirty="0">
                <a:solidFill>
                  <a:schemeClr val="bg2">
                    <a:lumMod val="60000"/>
                    <a:lumOff val="40000"/>
                  </a:schemeClr>
                </a:solidFill>
                <a:latin typeface="Arial" panose="020B0604020202020204" pitchFamily="34" charset="0"/>
                <a:cs typeface="Arial" panose="020B0604020202020204" pitchFamily="34" charset="0"/>
              </a:rPr>
              <a:t>Begin training new CTOs</a:t>
            </a:r>
          </a:p>
          <a:p>
            <a:pPr marL="654050" lvl="1" indent="0">
              <a:buNone/>
            </a:pPr>
            <a:r>
              <a:rPr lang="en-US" sz="2400" dirty="0">
                <a:solidFill>
                  <a:schemeClr val="bg2">
                    <a:lumMod val="60000"/>
                    <a:lumOff val="40000"/>
                  </a:schemeClr>
                </a:solidFill>
                <a:latin typeface="Arial" panose="020B0604020202020204" pitchFamily="34" charset="0"/>
                <a:cs typeface="Arial" panose="020B0604020202020204" pitchFamily="34" charset="0"/>
              </a:rPr>
              <a:t>Make observatory available to members</a:t>
            </a:r>
            <a:endParaRPr lang="en-US" dirty="0"/>
          </a:p>
        </p:txBody>
      </p:sp>
    </p:spTree>
    <p:extLst>
      <p:ext uri="{BB962C8B-B14F-4D97-AF65-F5344CB8AC3E}">
        <p14:creationId xmlns:p14="http://schemas.microsoft.com/office/powerpoint/2010/main" val="758216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err="1">
                <a:solidFill>
                  <a:schemeClr val="bg1"/>
                </a:solidFill>
                <a:latin typeface="+mn-lt"/>
              </a:rPr>
              <a:t>SolarFest</a:t>
            </a:r>
            <a:r>
              <a:rPr lang="en-US" dirty="0">
                <a:solidFill>
                  <a:schemeClr val="bg1"/>
                </a:solidFill>
                <a:latin typeface="+mn-lt"/>
              </a:rPr>
              <a:t> Report</a:t>
            </a:r>
            <a:br>
              <a:rPr lang="en-US" dirty="0">
                <a:solidFill>
                  <a:schemeClr val="bg1"/>
                </a:solidFill>
                <a:latin typeface="+mn-lt"/>
              </a:rPr>
            </a:br>
            <a:endParaRPr lang="en-US" sz="3200" dirty="0">
              <a:solidFill>
                <a:schemeClr val="bg1"/>
              </a:solidFill>
              <a:latin typeface="+mn-lt"/>
            </a:endParaRPr>
          </a:p>
        </p:txBody>
      </p:sp>
      <p:sp>
        <p:nvSpPr>
          <p:cNvPr id="3" name="Text Placeholder 2"/>
          <p:cNvSpPr>
            <a:spLocks noGrp="1"/>
          </p:cNvSpPr>
          <p:nvPr>
            <p:ph type="body" idx="1"/>
          </p:nvPr>
        </p:nvSpPr>
        <p:spPr>
          <a:xfrm>
            <a:off x="457200" y="1930400"/>
            <a:ext cx="8229600" cy="4195763"/>
          </a:xfrm>
        </p:spPr>
        <p:txBody>
          <a:bodyPr/>
          <a:lstStyle/>
          <a:p>
            <a:pPr marL="254000" indent="0">
              <a:buNone/>
            </a:pPr>
            <a:endParaRPr lang="en-US" sz="1400" dirty="0">
              <a:latin typeface="Arial" panose="020B0604020202020204" pitchFamily="34" charset="0"/>
              <a:cs typeface="Arial" panose="020B0604020202020204" pitchFamily="34" charset="0"/>
            </a:endParaRPr>
          </a:p>
          <a:p>
            <a:pPr marL="254000" indent="0" algn="ctr">
              <a:buNone/>
            </a:pPr>
            <a:r>
              <a:rPr lang="en-US" sz="3200" dirty="0">
                <a:latin typeface="Arial" panose="020B0604020202020204" pitchFamily="34" charset="0"/>
                <a:cs typeface="Arial" panose="020B0604020202020204" pitchFamily="34" charset="0"/>
              </a:rPr>
              <a:t>Joel Goodman</a:t>
            </a:r>
          </a:p>
          <a:p>
            <a:pPr marL="254000" indent="0" algn="ctr">
              <a:buNone/>
            </a:pPr>
            <a:r>
              <a:rPr lang="en-US" sz="3200" dirty="0">
                <a:latin typeface="Arial" panose="020B0604020202020204" pitchFamily="34" charset="0"/>
                <a:cs typeface="Arial" panose="020B0604020202020204" pitchFamily="34" charset="0"/>
              </a:rPr>
              <a:t>Wayne Baggett</a:t>
            </a:r>
          </a:p>
          <a:p>
            <a:pPr marL="254000" indent="0" algn="ctr">
              <a:buNone/>
            </a:pPr>
            <a:r>
              <a:rPr lang="en-US" sz="3200" dirty="0">
                <a:latin typeface="Arial" panose="020B0604020202020204" pitchFamily="34" charset="0"/>
                <a:cs typeface="Arial" panose="020B0604020202020204" pitchFamily="34" charset="0"/>
              </a:rPr>
              <a:t>David Stein</a:t>
            </a:r>
          </a:p>
          <a:p>
            <a:pPr marL="254000" indent="0" algn="ctr">
              <a:buNone/>
            </a:pPr>
            <a:r>
              <a:rPr lang="en-US" sz="3200" dirty="0">
                <a:latin typeface="Arial" panose="020B0604020202020204" pitchFamily="34" charset="0"/>
                <a:cs typeface="Arial" panose="020B0604020202020204" pitchFamily="34" charset="0"/>
              </a:rPr>
              <a:t>Forest Arnold</a:t>
            </a:r>
            <a:endParaRPr lang="en-US" dirty="0"/>
          </a:p>
        </p:txBody>
      </p:sp>
    </p:spTree>
    <p:extLst>
      <p:ext uri="{BB962C8B-B14F-4D97-AF65-F5344CB8AC3E}">
        <p14:creationId xmlns:p14="http://schemas.microsoft.com/office/powerpoint/2010/main" val="505423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275" y="187775"/>
            <a:ext cx="8229600" cy="1143000"/>
          </a:xfrm>
        </p:spPr>
        <p:txBody>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p>
        </p:txBody>
      </p:sp>
      <p:sp>
        <p:nvSpPr>
          <p:cNvPr id="4" name="Text Placeholder 3"/>
          <p:cNvSpPr>
            <a:spLocks noGrp="1"/>
          </p:cNvSpPr>
          <p:nvPr>
            <p:ph type="body" idx="1"/>
          </p:nvPr>
        </p:nvSpPr>
        <p:spPr>
          <a:xfrm>
            <a:off x="354274" y="1649907"/>
            <a:ext cx="8460211" cy="4242934"/>
          </a:xfrm>
        </p:spPr>
        <p:txBody>
          <a:bodyPr/>
          <a:lstStyle/>
          <a:p>
            <a:pPr marL="254000" indent="0" algn="ctr">
              <a:buNone/>
            </a:pPr>
            <a:r>
              <a:rPr lang="en-US" sz="2800" dirty="0">
                <a:solidFill>
                  <a:srgbClr val="00B0F0"/>
                </a:solidFill>
              </a:rPr>
              <a:t>HAL Events – Alpha Ridge Park</a:t>
            </a:r>
          </a:p>
          <a:p>
            <a:pPr marL="254000" indent="0" algn="ctr">
              <a:buNone/>
            </a:pPr>
            <a:r>
              <a:rPr lang="en-US" sz="2800" dirty="0"/>
              <a:t>July 21</a:t>
            </a:r>
            <a:r>
              <a:rPr lang="en-US" sz="2800" baseline="30000" dirty="0"/>
              <a:t>st</a:t>
            </a:r>
            <a:r>
              <a:rPr lang="en-US" sz="2800" dirty="0"/>
              <a:t> at 8:30 – Public Star Party</a:t>
            </a:r>
          </a:p>
          <a:p>
            <a:pPr marL="254000" indent="0" algn="ctr">
              <a:buNone/>
            </a:pPr>
            <a:r>
              <a:rPr lang="en-US" sz="2800" dirty="0"/>
              <a:t>August 4</a:t>
            </a:r>
            <a:r>
              <a:rPr lang="en-US" sz="2800" baseline="30000" dirty="0"/>
              <a:t>th</a:t>
            </a:r>
            <a:r>
              <a:rPr lang="en-US" sz="2800" dirty="0"/>
              <a:t> at 8:00 – Members Star Party</a:t>
            </a:r>
          </a:p>
          <a:p>
            <a:pPr marL="254000" indent="0" algn="ctr">
              <a:buNone/>
            </a:pPr>
            <a:r>
              <a:rPr lang="en-US" sz="2800" dirty="0"/>
              <a:t>August 11</a:t>
            </a:r>
            <a:r>
              <a:rPr lang="en-US" sz="2800" baseline="30000" dirty="0"/>
              <a:t>th</a:t>
            </a:r>
            <a:r>
              <a:rPr lang="en-US" sz="2800" dirty="0"/>
              <a:t> at 8:00 – Public Star Party</a:t>
            </a:r>
          </a:p>
          <a:p>
            <a:pPr marL="254000" indent="0" algn="ctr">
              <a:buNone/>
            </a:pPr>
            <a:endParaRPr lang="en-US" sz="1800" dirty="0"/>
          </a:p>
          <a:p>
            <a:pPr marL="254000" indent="0" algn="ctr">
              <a:buNone/>
            </a:pPr>
            <a:r>
              <a:rPr lang="en-US" sz="2800" dirty="0">
                <a:solidFill>
                  <a:srgbClr val="00B0F0"/>
                </a:solidFill>
              </a:rPr>
              <a:t>Other Events</a:t>
            </a:r>
          </a:p>
          <a:p>
            <a:pPr marL="254000" indent="0" algn="ctr">
              <a:buNone/>
            </a:pPr>
            <a:r>
              <a:rPr lang="en-US" sz="2800" dirty="0"/>
              <a:t>August 9</a:t>
            </a:r>
            <a:r>
              <a:rPr lang="en-US" sz="2800" baseline="30000" dirty="0"/>
              <a:t>th</a:t>
            </a:r>
            <a:r>
              <a:rPr lang="en-US" sz="2800" dirty="0"/>
              <a:t> to 12</a:t>
            </a:r>
            <a:r>
              <a:rPr lang="en-US" sz="2800" baseline="30000" dirty="0"/>
              <a:t>th</a:t>
            </a:r>
            <a:r>
              <a:rPr lang="en-US" sz="2800" dirty="0"/>
              <a:t> – </a:t>
            </a:r>
            <a:r>
              <a:rPr lang="en-US" sz="2800" dirty="0" err="1"/>
              <a:t>Stellafane</a:t>
            </a:r>
            <a:r>
              <a:rPr lang="en-US" sz="2800" dirty="0"/>
              <a:t>, Springfield, VT</a:t>
            </a:r>
          </a:p>
          <a:p>
            <a:pPr marL="254000" indent="0" algn="ctr">
              <a:buNone/>
            </a:pPr>
            <a:r>
              <a:rPr lang="en-US" sz="2800" dirty="0"/>
              <a:t>August 10</a:t>
            </a:r>
            <a:r>
              <a:rPr lang="en-US" sz="2800" baseline="30000" dirty="0"/>
              <a:t>th</a:t>
            </a:r>
            <a:r>
              <a:rPr lang="en-US" sz="2800" dirty="0"/>
              <a:t> to 19</a:t>
            </a:r>
            <a:r>
              <a:rPr lang="en-US" sz="2800" baseline="30000" dirty="0"/>
              <a:t>th</a:t>
            </a:r>
            <a:r>
              <a:rPr lang="en-US" sz="2800" dirty="0"/>
              <a:t> – Summer Star Party, Plainfield, MA</a:t>
            </a:r>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5</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73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3955"/>
            <a:ext cx="8229600" cy="1143000"/>
          </a:xfrm>
        </p:spPr>
        <p:txBody>
          <a:bodyPr/>
          <a:lstStyle/>
          <a:p>
            <a:r>
              <a:rPr lang="en-US" sz="4400" dirty="0">
                <a:latin typeface="Arial" panose="020B0604020202020204" pitchFamily="34" charset="0"/>
                <a:cs typeface="Arial" panose="020B0604020202020204" pitchFamily="34" charset="0"/>
              </a:rPr>
              <a:t>Three Oppositions in 79 Days!</a:t>
            </a:r>
          </a:p>
        </p:txBody>
      </p:sp>
      <p:sp>
        <p:nvSpPr>
          <p:cNvPr id="3" name="Text Placeholder 2"/>
          <p:cNvSpPr>
            <a:spLocks noGrp="1"/>
          </p:cNvSpPr>
          <p:nvPr>
            <p:ph type="body" idx="1"/>
          </p:nvPr>
        </p:nvSpPr>
        <p:spPr/>
        <p:txBody>
          <a:bodyPr/>
          <a:lstStyle/>
          <a:p>
            <a:pPr marL="254000" indent="0">
              <a:buNone/>
            </a:pPr>
            <a:endParaRPr lang="en-US" dirty="0">
              <a:solidFill>
                <a:schemeClr val="bg1"/>
              </a:solidFill>
              <a:latin typeface="Arial" panose="020B0604020202020204" pitchFamily="34" charset="0"/>
              <a:cs typeface="Arial" panose="020B0604020202020204" pitchFamily="34" charset="0"/>
            </a:endParaRPr>
          </a:p>
          <a:p>
            <a:pPr marL="254000" indent="0" algn="ctr">
              <a:buNone/>
            </a:pPr>
            <a:r>
              <a:rPr lang="en-US" dirty="0">
                <a:solidFill>
                  <a:schemeClr val="accent1">
                    <a:lumMod val="75000"/>
                  </a:schemeClr>
                </a:solidFill>
                <a:latin typeface="Arial" panose="020B0604020202020204" pitchFamily="34" charset="0"/>
                <a:cs typeface="Arial" panose="020B0604020202020204" pitchFamily="34" charset="0"/>
              </a:rPr>
              <a:t>Jupiter: May 8</a:t>
            </a:r>
            <a:r>
              <a:rPr lang="en-US" baseline="30000" dirty="0">
                <a:solidFill>
                  <a:schemeClr val="accent1">
                    <a:lumMod val="75000"/>
                  </a:schemeClr>
                </a:solidFill>
                <a:latin typeface="Arial" panose="020B0604020202020204" pitchFamily="34" charset="0"/>
                <a:cs typeface="Arial" panose="020B0604020202020204" pitchFamily="34" charset="0"/>
              </a:rPr>
              <a:t>th</a:t>
            </a:r>
            <a:endParaRPr lang="en-US" dirty="0">
              <a:solidFill>
                <a:schemeClr val="accent1">
                  <a:lumMod val="75000"/>
                </a:schemeClr>
              </a:solidFill>
              <a:latin typeface="Arial" panose="020B0604020202020204" pitchFamily="34" charset="0"/>
              <a:cs typeface="Arial" panose="020B0604020202020204" pitchFamily="34" charset="0"/>
            </a:endParaRPr>
          </a:p>
          <a:p>
            <a:pPr marL="254000" indent="0" algn="ctr">
              <a:buNone/>
            </a:pPr>
            <a:endParaRPr lang="en-US" dirty="0">
              <a:solidFill>
                <a:schemeClr val="bg1"/>
              </a:solidFill>
              <a:latin typeface="Arial" panose="020B0604020202020204" pitchFamily="34" charset="0"/>
              <a:cs typeface="Arial" panose="020B0604020202020204" pitchFamily="34" charset="0"/>
            </a:endParaRPr>
          </a:p>
          <a:p>
            <a:pPr marL="254000" indent="0" algn="ctr">
              <a:buNone/>
            </a:pPr>
            <a:r>
              <a:rPr lang="en-US" dirty="0">
                <a:solidFill>
                  <a:schemeClr val="accent1">
                    <a:lumMod val="75000"/>
                  </a:schemeClr>
                </a:solidFill>
                <a:latin typeface="Arial" panose="020B0604020202020204" pitchFamily="34" charset="0"/>
                <a:cs typeface="Arial" panose="020B0604020202020204" pitchFamily="34" charset="0"/>
              </a:rPr>
              <a:t>Saturn: June 27</a:t>
            </a:r>
            <a:r>
              <a:rPr lang="en-US" baseline="30000" dirty="0">
                <a:solidFill>
                  <a:schemeClr val="accent1">
                    <a:lumMod val="75000"/>
                  </a:schemeClr>
                </a:solidFill>
                <a:latin typeface="Arial" panose="020B0604020202020204" pitchFamily="34" charset="0"/>
                <a:cs typeface="Arial" panose="020B0604020202020204" pitchFamily="34" charset="0"/>
              </a:rPr>
              <a:t>th</a:t>
            </a:r>
            <a:endParaRPr lang="en-US" dirty="0">
              <a:solidFill>
                <a:schemeClr val="accent1">
                  <a:lumMod val="75000"/>
                </a:schemeClr>
              </a:solidFill>
              <a:latin typeface="Arial" panose="020B0604020202020204" pitchFamily="34" charset="0"/>
              <a:cs typeface="Arial" panose="020B0604020202020204" pitchFamily="34" charset="0"/>
            </a:endParaRPr>
          </a:p>
          <a:p>
            <a:pPr marL="254000" indent="0" algn="ctr">
              <a:buNone/>
            </a:pPr>
            <a:endParaRPr lang="en-US" dirty="0">
              <a:solidFill>
                <a:schemeClr val="bg1"/>
              </a:solidFill>
              <a:latin typeface="Arial" panose="020B0604020202020204" pitchFamily="34" charset="0"/>
              <a:cs typeface="Arial" panose="020B0604020202020204" pitchFamily="34" charset="0"/>
            </a:endParaRPr>
          </a:p>
          <a:p>
            <a:pPr marL="254000" indent="0" algn="ctr">
              <a:buNone/>
            </a:pPr>
            <a:r>
              <a:rPr lang="en-US" dirty="0">
                <a:solidFill>
                  <a:schemeClr val="bg1"/>
                </a:solidFill>
                <a:latin typeface="Arial" panose="020B0604020202020204" pitchFamily="34" charset="0"/>
                <a:cs typeface="Arial" panose="020B0604020202020204" pitchFamily="34" charset="0"/>
              </a:rPr>
              <a:t>Mars: July 27</a:t>
            </a:r>
            <a:r>
              <a:rPr lang="en-US" baseline="30000" dirty="0">
                <a:solidFill>
                  <a:schemeClr val="bg1"/>
                </a:solidFill>
                <a:latin typeface="Arial" panose="020B0604020202020204" pitchFamily="34" charset="0"/>
                <a:cs typeface="Arial" panose="020B0604020202020204" pitchFamily="34" charset="0"/>
              </a:rPr>
              <a:t>th</a:t>
            </a:r>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8834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554163"/>
          </a:xfrm>
        </p:spPr>
        <p:txBody>
          <a:bodyPr/>
          <a:lstStyle/>
          <a:p>
            <a:r>
              <a:rPr lang="en-US" dirty="0">
                <a:latin typeface="Arial" panose="020B0604020202020204" pitchFamily="34" charset="0"/>
                <a:cs typeface="Arial" panose="020B0604020202020204" pitchFamily="34" charset="0"/>
              </a:rPr>
              <a:t>Venus</a:t>
            </a:r>
          </a:p>
        </p:txBody>
      </p:sp>
      <p:sp>
        <p:nvSpPr>
          <p:cNvPr id="3" name="Text Placeholder 2"/>
          <p:cNvSpPr>
            <a:spLocks noGrp="1"/>
          </p:cNvSpPr>
          <p:nvPr>
            <p:ph type="body" idx="1"/>
          </p:nvPr>
        </p:nvSpPr>
        <p:spPr/>
        <p:txBody>
          <a:bodyPr/>
          <a:lstStyle/>
          <a:p>
            <a:pPr marL="254000" indent="0">
              <a:buNone/>
            </a:pPr>
            <a:endParaRPr lang="en-US" dirty="0"/>
          </a:p>
          <a:p>
            <a:pPr marL="254000" indent="0">
              <a:buNone/>
            </a:pPr>
            <a:endParaRPr lang="en-US" dirty="0"/>
          </a:p>
        </p:txBody>
      </p:sp>
      <p:sp>
        <p:nvSpPr>
          <p:cNvPr id="5" name="Rectangle 4"/>
          <p:cNvSpPr/>
          <p:nvPr/>
        </p:nvSpPr>
        <p:spPr>
          <a:xfrm>
            <a:off x="457200" y="2005167"/>
            <a:ext cx="8229600" cy="3970318"/>
          </a:xfrm>
          <a:prstGeom prst="rect">
            <a:avLst/>
          </a:prstGeom>
        </p:spPr>
        <p:txBody>
          <a:bodyPr wrap="square">
            <a:spAutoFit/>
          </a:bodyPr>
          <a:lstStyle/>
          <a:p>
            <a:pPr algn="ctr"/>
            <a:r>
              <a:rPr lang="en-US" sz="3600" dirty="0">
                <a:solidFill>
                  <a:schemeClr val="bg1"/>
                </a:solidFill>
              </a:rPr>
              <a:t>15 Aug – Dichotomy (Half phase)</a:t>
            </a:r>
          </a:p>
          <a:p>
            <a:pPr algn="ctr"/>
            <a:endParaRPr lang="en-US" sz="3600" dirty="0">
              <a:solidFill>
                <a:schemeClr val="bg1"/>
              </a:solidFill>
            </a:endParaRPr>
          </a:p>
          <a:p>
            <a:pPr algn="ctr"/>
            <a:r>
              <a:rPr lang="en-US" sz="3600" dirty="0">
                <a:solidFill>
                  <a:schemeClr val="bg1"/>
                </a:solidFill>
              </a:rPr>
              <a:t>17 Aug – Greatest elongation east</a:t>
            </a:r>
          </a:p>
          <a:p>
            <a:pPr algn="ctr"/>
            <a:endParaRPr lang="en-US" sz="3600" dirty="0">
              <a:solidFill>
                <a:schemeClr val="bg1"/>
              </a:solidFill>
            </a:endParaRPr>
          </a:p>
          <a:p>
            <a:pPr algn="ctr"/>
            <a:r>
              <a:rPr lang="en-US" sz="3600" dirty="0">
                <a:solidFill>
                  <a:schemeClr val="bg1"/>
                </a:solidFill>
              </a:rPr>
              <a:t>25 Sep – Greatest brightness</a:t>
            </a:r>
          </a:p>
          <a:p>
            <a:pPr algn="ctr"/>
            <a:endParaRPr lang="en-US" sz="3600" dirty="0">
              <a:solidFill>
                <a:schemeClr val="bg1"/>
              </a:solidFill>
            </a:endParaRPr>
          </a:p>
          <a:p>
            <a:pPr algn="ctr"/>
            <a:r>
              <a:rPr lang="en-US" sz="3600" dirty="0">
                <a:solidFill>
                  <a:schemeClr val="bg1"/>
                </a:solidFill>
              </a:rPr>
              <a:t>26 Oct  – Inferior solar conjunction</a:t>
            </a:r>
          </a:p>
        </p:txBody>
      </p:sp>
    </p:spTree>
    <p:extLst>
      <p:ext uri="{BB962C8B-B14F-4D97-AF65-F5344CB8AC3E}">
        <p14:creationId xmlns:p14="http://schemas.microsoft.com/office/powerpoint/2010/main" val="2518411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55386"/>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sz="2400" b="1" i="0" u="none" strike="noStrike" cap="none" dirty="0">
              <a:solidFill>
                <a:srgbClr val="00B0F0"/>
              </a:solidFill>
              <a:sym typeface="Times New Roman"/>
            </a:endParaRPr>
          </a:p>
          <a:p>
            <a:pPr marL="0" marR="0" lvl="0" indent="0" algn="ctr" rtl="0">
              <a:spcBef>
                <a:spcPts val="1200"/>
              </a:spcBef>
              <a:spcAft>
                <a:spcPts val="0"/>
              </a:spcAft>
              <a:buClr>
                <a:srgbClr val="FFFF00"/>
              </a:buClr>
              <a:buSzPct val="25000"/>
              <a:buFont typeface="Arial"/>
              <a:buNone/>
            </a:pPr>
            <a:r>
              <a:rPr lang="en-US" b="1" i="0" u="none" strike="noStrike" cap="none" dirty="0">
                <a:solidFill>
                  <a:srgbClr val="00B0F0"/>
                </a:solidFill>
                <a:sym typeface="Times New Roman"/>
              </a:rPr>
              <a:t>This Evening’s Speaker</a:t>
            </a:r>
            <a:endParaRPr lang="en-US" sz="3600" b="1" i="0" u="none" strike="noStrike" cap="none" dirty="0">
              <a:solidFill>
                <a:srgbClr val="00B0F0"/>
              </a:solidFill>
              <a:sym typeface="Times New Roman"/>
            </a:endParaRPr>
          </a:p>
          <a:p>
            <a:pPr marL="0" lvl="0" indent="0" algn="ctr">
              <a:spcBef>
                <a:spcPts val="1200"/>
              </a:spcBef>
              <a:buSzPct val="25000"/>
              <a:buNone/>
            </a:pPr>
            <a:endParaRPr lang="en-US" sz="3600" dirty="0">
              <a:solidFill>
                <a:schemeClr val="bg1"/>
              </a:solidFill>
            </a:endParaRPr>
          </a:p>
          <a:p>
            <a:pPr marL="0" lvl="0" indent="0" algn="ctr">
              <a:spcBef>
                <a:spcPts val="1200"/>
              </a:spcBef>
              <a:buSzPct val="25000"/>
              <a:buNone/>
            </a:pPr>
            <a:r>
              <a:rPr lang="en-US" sz="2800" dirty="0">
                <a:solidFill>
                  <a:schemeClr val="bg1"/>
                </a:solidFill>
              </a:rPr>
              <a:t>Lou Mayo</a:t>
            </a:r>
          </a:p>
          <a:p>
            <a:pPr marL="0" lvl="0" indent="0" algn="ctr">
              <a:spcBef>
                <a:spcPts val="1200"/>
              </a:spcBef>
              <a:buSzPct val="25000"/>
              <a:buNone/>
            </a:pPr>
            <a:r>
              <a:rPr lang="en-US" sz="2800" dirty="0">
                <a:solidFill>
                  <a:schemeClr val="bg1"/>
                </a:solidFill>
              </a:rPr>
              <a:t>NASA Sciences and Exploration Directorate</a:t>
            </a:r>
          </a:p>
          <a:p>
            <a:pPr marL="0" lvl="0" indent="0" algn="ctr">
              <a:spcBef>
                <a:spcPts val="1200"/>
              </a:spcBef>
              <a:buSzPct val="25000"/>
              <a:buNone/>
            </a:pPr>
            <a:endParaRPr lang="en-US" sz="3600" dirty="0">
              <a:solidFill>
                <a:schemeClr val="bg1"/>
              </a:solidFill>
            </a:endParaRPr>
          </a:p>
          <a:p>
            <a:pPr lvl="0" algn="ctr">
              <a:buSzPct val="25000"/>
            </a:pPr>
            <a:r>
              <a:rPr lang="en-US" sz="3600" dirty="0">
                <a:solidFill>
                  <a:schemeClr val="bg1"/>
                </a:solidFill>
                <a:latin typeface="Calibri"/>
                <a:ea typeface="Calibri"/>
                <a:cs typeface="Calibri"/>
                <a:sym typeface="Calibri"/>
              </a:rPr>
              <a:t>NASA Science Results from the </a:t>
            </a:r>
          </a:p>
          <a:p>
            <a:pPr lvl="0" algn="ctr">
              <a:buSzPct val="25000"/>
            </a:pPr>
            <a:r>
              <a:rPr lang="en-US" sz="3600" dirty="0">
                <a:solidFill>
                  <a:schemeClr val="bg1"/>
                </a:solidFill>
                <a:latin typeface="Calibri"/>
                <a:ea typeface="Calibri"/>
                <a:cs typeface="Calibri"/>
                <a:sym typeface="Calibri"/>
              </a:rPr>
              <a:t>August 21</a:t>
            </a:r>
            <a:r>
              <a:rPr lang="en-US" sz="3600" baseline="30000" dirty="0">
                <a:solidFill>
                  <a:schemeClr val="bg1"/>
                </a:solidFill>
                <a:latin typeface="Calibri"/>
                <a:ea typeface="Calibri"/>
                <a:cs typeface="Calibri"/>
                <a:sym typeface="Calibri"/>
              </a:rPr>
              <a:t>st</a:t>
            </a:r>
            <a:r>
              <a:rPr lang="en-US" sz="3600" dirty="0">
                <a:solidFill>
                  <a:schemeClr val="bg1"/>
                </a:solidFill>
                <a:latin typeface="Calibri"/>
                <a:ea typeface="Calibri"/>
                <a:cs typeface="Calibri"/>
                <a:sym typeface="Calibri"/>
              </a:rPr>
              <a:t>, 2017 Total Solar Eclipse</a:t>
            </a:r>
            <a:endParaRPr lang="en-US" sz="3600" dirty="0"/>
          </a:p>
          <a:p>
            <a:pPr marL="0" lvl="0" indent="0" algn="ctr">
              <a:spcBef>
                <a:spcPts val="1200"/>
              </a:spcBef>
              <a:buSzPct val="25000"/>
              <a:buNone/>
            </a:pPr>
            <a:endParaRPr lang="en-US" sz="3600" dirty="0"/>
          </a:p>
          <a:p>
            <a:pPr marL="0" lvl="0" indent="0" algn="ctr">
              <a:spcBef>
                <a:spcPts val="1200"/>
              </a:spcBef>
              <a:buSzPct val="25000"/>
              <a:buNone/>
            </a:pPr>
            <a:endParaRPr lang="en-US" sz="32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1237"/>
            <a:ext cx="8229600" cy="1143000"/>
          </a:xfrm>
        </p:spPr>
        <p:txBody>
          <a:bodyPr/>
          <a:lstStyle/>
          <a:p>
            <a:r>
              <a:rPr lang="en-US"/>
              <a:t>Member </a:t>
            </a:r>
            <a:br>
              <a:rPr lang="en-US"/>
            </a:br>
            <a:r>
              <a:rPr lang="en-US"/>
              <a:t>Astrophotos and Sketches</a:t>
            </a:r>
          </a:p>
        </p:txBody>
      </p:sp>
    </p:spTree>
    <p:extLst>
      <p:ext uri="{BB962C8B-B14F-4D97-AF65-F5344CB8AC3E}">
        <p14:creationId xmlns:p14="http://schemas.microsoft.com/office/powerpoint/2010/main" val="263423585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90686</TotalTime>
  <Words>476</Words>
  <Application>Microsoft Office PowerPoint</Application>
  <PresentationFormat>On-screen Show (4:3)</PresentationFormat>
  <Paragraphs>80</Paragraphs>
  <Slides>22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Times New Roman</vt:lpstr>
      <vt:lpstr>Calibri</vt:lpstr>
      <vt:lpstr>Arial</vt:lpstr>
      <vt:lpstr>Arial Black</vt:lpstr>
      <vt:lpstr>Tahoma</vt:lpstr>
      <vt:lpstr>Office Theme</vt:lpstr>
      <vt:lpstr>PowerPoint Presentation</vt:lpstr>
      <vt:lpstr>PowerPoint Presentation</vt:lpstr>
      <vt:lpstr>Observatory Report Director: Joel Goodman</vt:lpstr>
      <vt:lpstr>SolarFest Report </vt:lpstr>
      <vt:lpstr>Upcoming Events</vt:lpstr>
      <vt:lpstr>Three Oppositions in 79 Days!</vt:lpstr>
      <vt:lpstr>Venus</vt:lpstr>
      <vt:lpstr>PowerPoint Presentation</vt:lpstr>
      <vt:lpstr>Member  Astrophotos and Sketches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Charles Rimpo</cp:lastModifiedBy>
  <cp:revision>168</cp:revision>
  <dcterms:modified xsi:type="dcterms:W3CDTF">2018-07-21T20:25:11Z</dcterms:modified>
</cp:coreProperties>
</file>